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92d6021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92d6021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92d6021e8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d92d6021e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d92d6021e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d92d6021e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92d6021e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92d6021e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92d6021e8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d92d6021e8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92d6021e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92d6021e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92d6021e8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92d6021e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92d6021e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92d6021e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92d6021e8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d92d6021e8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92d6021e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92d6021e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92d6021e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d92d6021e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92d6021e8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92d6021e8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7.jpg"/><Relationship Id="rId5" Type="http://schemas.openxmlformats.org/officeDocument/2006/relationships/image" Target="../media/image13.jpg"/><Relationship Id="rId6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Relationship Id="rId5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5.jpg"/><Relationship Id="rId5" Type="http://schemas.openxmlformats.org/officeDocument/2006/relationships/image" Target="../media/image4.jpg"/><Relationship Id="rId6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6.jpg"/><Relationship Id="rId5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22069" l="0" r="0" t="0"/>
          <a:stretch/>
        </p:blipFill>
        <p:spPr>
          <a:xfrm>
            <a:off x="172075" y="0"/>
            <a:ext cx="87998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72075" y="1251500"/>
            <a:ext cx="8799900" cy="72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">
              <a:srgbClr val="000000">
                <a:alpha val="50000"/>
              </a:srgbClr>
            </a:outerShdw>
            <a:reflection blurRad="0" dir="5400000" dist="38100" endA="0" fadeDir="5400012" kx="0" rotWithShape="0" algn="bl" stPos="0" sy="-100000" ky="0"/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lt1"/>
                </a:solidFill>
              </a:rPr>
              <a:t>COMMUNITY CARROT PILOT PROJECT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4250" y="56525"/>
            <a:ext cx="3771562" cy="503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75" y="41375"/>
            <a:ext cx="3466593" cy="2530376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9350" y="2487025"/>
            <a:ext cx="2601751" cy="2599954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9343" y="41376"/>
            <a:ext cx="2601757" cy="2530053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" name="Google Shape;123;p22"/>
          <p:cNvSpPr txBox="1"/>
          <p:nvPr/>
        </p:nvSpPr>
        <p:spPr>
          <a:xfrm>
            <a:off x="232150" y="2674950"/>
            <a:ext cx="32094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Altitude Gallery </a:t>
            </a:r>
            <a:endParaRPr b="1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lt1"/>
                </a:solidFill>
              </a:rPr>
              <a:t>– photos by Amy Kirkland</a:t>
            </a:r>
            <a:endParaRPr i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539" y="566700"/>
            <a:ext cx="2952461" cy="404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760" y="567765"/>
            <a:ext cx="2952458" cy="404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68170"/>
            <a:ext cx="2952462" cy="4041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 b="0" l="0" r="6568" t="0"/>
          <a:stretch/>
        </p:blipFill>
        <p:spPr>
          <a:xfrm>
            <a:off x="104300" y="96600"/>
            <a:ext cx="5406327" cy="495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4"/>
          <p:cNvSpPr txBox="1"/>
          <p:nvPr/>
        </p:nvSpPr>
        <p:spPr>
          <a:xfrm>
            <a:off x="5561075" y="353250"/>
            <a:ext cx="3582900" cy="44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11,000</a:t>
            </a:r>
            <a:r>
              <a:rPr b="1" baseline="30000" lang="en" sz="1800">
                <a:solidFill>
                  <a:schemeClr val="lt1"/>
                </a:solidFill>
              </a:rPr>
              <a:t># </a:t>
            </a:r>
            <a:r>
              <a:rPr b="1" lang="en" sz="1800">
                <a:solidFill>
                  <a:schemeClr val="lt1"/>
                </a:solidFill>
              </a:rPr>
              <a:t>carrots donated</a:t>
            </a:r>
            <a:r>
              <a:rPr b="1" lang="en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~725</a:t>
            </a:r>
            <a:r>
              <a:rPr baseline="30000" lang="en" sz="1800">
                <a:solidFill>
                  <a:schemeClr val="lt1"/>
                </a:solidFill>
              </a:rPr>
              <a:t>#</a:t>
            </a:r>
            <a:r>
              <a:rPr lang="en" sz="1800">
                <a:solidFill>
                  <a:schemeClr val="lt1"/>
                </a:solidFill>
              </a:rPr>
              <a:t>/week, Nov—Feb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over 200 volunteers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~1,129 hours*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lt1"/>
                </a:solidFill>
              </a:rPr>
              <a:t>* does not include hours for planning, communication, volunteer coordination</a:t>
            </a:r>
            <a:endParaRPr i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budget</a:t>
            </a:r>
            <a:endParaRPr b="1" sz="1800">
              <a:solidFill>
                <a:schemeClr val="lt1"/>
              </a:solidFill>
            </a:endParaRPr>
          </a:p>
          <a:p>
            <a:pPr indent="-203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>
                <a:solidFill>
                  <a:schemeClr val="lt1"/>
                </a:solidFill>
              </a:rPr>
              <a:t>relied on donated equipment, services, volunteers...</a:t>
            </a:r>
            <a:endParaRPr>
              <a:solidFill>
                <a:schemeClr val="lt1"/>
              </a:solidFill>
            </a:endParaRPr>
          </a:p>
          <a:p>
            <a:pPr indent="-203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>
                <a:solidFill>
                  <a:schemeClr val="lt1"/>
                </a:solidFill>
              </a:rPr>
              <a:t>rough value estimate: $8,646 </a:t>
            </a:r>
            <a:endParaRPr>
              <a:solidFill>
                <a:schemeClr val="lt1"/>
              </a:solidFill>
            </a:endParaRPr>
          </a:p>
          <a:p>
            <a:pPr indent="-203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>
                <a:solidFill>
                  <a:schemeClr val="lt1"/>
                </a:solidFill>
              </a:rPr>
              <a:t>re-think, re-design for 2021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/>
        </p:nvSpPr>
        <p:spPr>
          <a:xfrm>
            <a:off x="264900" y="167050"/>
            <a:ext cx="8614200" cy="45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2021 Community Harvest </a:t>
            </a:r>
            <a:endParaRPr b="1" sz="2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GVFB purchasing crops directly from farmers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Community Harvest:</a:t>
            </a:r>
            <a:endParaRPr sz="18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volunteer portal </a:t>
            </a:r>
            <a:endParaRPr sz="18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groundwork to expand value chain pathways in 2022</a:t>
            </a:r>
            <a:endParaRPr sz="1800">
              <a:solidFill>
                <a:schemeClr val="l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purpose:</a:t>
            </a:r>
            <a:endParaRPr sz="1800">
              <a:solidFill>
                <a:schemeClr val="lt1"/>
              </a:solidFill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➢"/>
            </a:pPr>
            <a:r>
              <a:rPr lang="en">
                <a:solidFill>
                  <a:schemeClr val="lt1"/>
                </a:solidFill>
              </a:rPr>
              <a:t>help </a:t>
            </a:r>
            <a:r>
              <a:rPr b="1" lang="en">
                <a:solidFill>
                  <a:schemeClr val="lt1"/>
                </a:solidFill>
              </a:rPr>
              <a:t>grow food </a:t>
            </a:r>
            <a:r>
              <a:rPr lang="en">
                <a:solidFill>
                  <a:schemeClr val="lt1"/>
                </a:solidFill>
              </a:rPr>
              <a:t>for vulnerable populations through partnership with Gallatin Valley Food Bank and other community entities</a:t>
            </a:r>
            <a:endParaRPr>
              <a:solidFill>
                <a:schemeClr val="lt1"/>
              </a:solidFill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➢"/>
            </a:pPr>
            <a:r>
              <a:rPr b="1" lang="en">
                <a:solidFill>
                  <a:schemeClr val="lt1"/>
                </a:solidFill>
              </a:rPr>
              <a:t>increase food literacy </a:t>
            </a:r>
            <a:r>
              <a:rPr lang="en">
                <a:solidFill>
                  <a:schemeClr val="lt1"/>
                </a:solidFill>
              </a:rPr>
              <a:t>through hands-on volunteer opportunities,engaging people in the actual production of food for our community</a:t>
            </a:r>
            <a:endParaRPr>
              <a:solidFill>
                <a:schemeClr val="lt1"/>
              </a:solidFill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➢"/>
            </a:pPr>
            <a:r>
              <a:rPr b="1" lang="en">
                <a:solidFill>
                  <a:schemeClr val="lt1"/>
                </a:solidFill>
              </a:rPr>
              <a:t>build community </a:t>
            </a:r>
            <a:r>
              <a:rPr lang="en">
                <a:solidFill>
                  <a:schemeClr val="lt1"/>
                </a:solidFill>
              </a:rPr>
              <a:t>centered around healthy, sustainable food and vibrant, resilient community food systems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Farms: Gallatin Valley Botanical, Towne’s Harvest Garden, and...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0" y="2155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Conception</a:t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1311700" y="1007050"/>
            <a:ext cx="1933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Coronavirus</a:t>
            </a:r>
            <a:endParaRPr b="1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>
                <a:solidFill>
                  <a:schemeClr val="lt1"/>
                </a:solidFill>
              </a:rPr>
              <a:t>Disruption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>
                <a:solidFill>
                  <a:schemeClr val="lt1"/>
                </a:solidFill>
              </a:rPr>
              <a:t>Need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>
                <a:solidFill>
                  <a:schemeClr val="lt1"/>
                </a:solidFill>
              </a:rPr>
              <a:t>Isolation</a:t>
            </a:r>
            <a:endParaRPr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6521375" y="1518150"/>
            <a:ext cx="235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Land</a:t>
            </a:r>
            <a:endParaRPr b="1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>
                <a:solidFill>
                  <a:schemeClr val="lt1"/>
                </a:solidFill>
              </a:rPr>
              <a:t>Organic acres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>
                <a:solidFill>
                  <a:schemeClr val="lt1"/>
                </a:solidFill>
              </a:rPr>
              <a:t>Uncertain fate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70100" y="2806175"/>
            <a:ext cx="1743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Community</a:t>
            </a:r>
            <a:endParaRPr b="1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>
                <a:solidFill>
                  <a:schemeClr val="lt1"/>
                </a:solidFill>
              </a:rPr>
              <a:t>Values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>
                <a:solidFill>
                  <a:schemeClr val="lt1"/>
                </a:solidFill>
              </a:rPr>
              <a:t>Connection</a:t>
            </a:r>
            <a:endParaRPr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089" y="831100"/>
            <a:ext cx="2865825" cy="38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922250" y="4170375"/>
            <a:ext cx="7731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Jacy Rothschiller sporting Red Ants Pants</a:t>
            </a:r>
            <a:endParaRPr b="1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lt1"/>
                </a:solidFill>
              </a:rPr>
              <a:t>—</a:t>
            </a:r>
            <a:r>
              <a:rPr i="1" lang="en" sz="1200">
                <a:solidFill>
                  <a:schemeClr val="lt1"/>
                </a:solidFill>
              </a:rPr>
              <a:t>photo compliments GVB facebook, Red Ants Pants photo-shoot</a:t>
            </a:r>
            <a:endParaRPr b="1" sz="2800">
              <a:solidFill>
                <a:schemeClr val="lt1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49056" l="777" r="787" t="21643"/>
          <a:stretch/>
        </p:blipFill>
        <p:spPr>
          <a:xfrm>
            <a:off x="405725" y="963875"/>
            <a:ext cx="8247524" cy="300313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0" y="2155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Vision + Action</a:t>
            </a:r>
            <a:endParaRPr b="1" sz="2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1182" y="2578778"/>
            <a:ext cx="3867633" cy="256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175" y="1138"/>
            <a:ext cx="3867643" cy="256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1176" y="1138"/>
            <a:ext cx="3867648" cy="256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175" y="2570712"/>
            <a:ext cx="3867648" cy="257968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1845997" y="2530868"/>
            <a:ext cx="349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Collaboration</a:t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459025" y="540000"/>
            <a:ext cx="8207700" cy="3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MFEI proposal: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Goal is to create a viable model for vegetable production that </a:t>
            </a:r>
            <a:endParaRPr sz="1800">
              <a:solidFill>
                <a:schemeClr val="lt1"/>
              </a:solidFill>
            </a:endParaRPr>
          </a:p>
          <a:p>
            <a:pPr indent="-342900" lvl="0" marL="5715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(a) strengthens community by offering a meaningful opportunity to come together, </a:t>
            </a:r>
            <a:endParaRPr sz="1800">
              <a:solidFill>
                <a:schemeClr val="lt1"/>
              </a:solidFill>
            </a:endParaRPr>
          </a:p>
          <a:p>
            <a:pPr indent="-342900" lvl="0" marL="5715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(b) increases food security and access to healthful local produce, </a:t>
            </a:r>
            <a:endParaRPr sz="1800">
              <a:solidFill>
                <a:schemeClr val="lt1"/>
              </a:solidFill>
            </a:endParaRPr>
          </a:p>
          <a:p>
            <a:pPr indent="-342900" lvl="0" marL="5715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(c) increases understanding of food systems, and </a:t>
            </a:r>
            <a:endParaRPr sz="1800">
              <a:solidFill>
                <a:schemeClr val="lt1"/>
              </a:solidFill>
            </a:endParaRPr>
          </a:p>
          <a:p>
            <a:pPr indent="-342900" lvl="0" marL="5715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(d) supports farmers who grow donated/discounted food for their community.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/>
        </p:nvSpPr>
        <p:spPr>
          <a:xfrm>
            <a:off x="0" y="863800"/>
            <a:ext cx="9144000" cy="30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Gallatin Valley Botanical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Happel Family Farm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lt1"/>
                </a:solidFill>
              </a:rPr>
              <a:t>Gallatin Valley Land Trust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Gallatin Val</a:t>
            </a:r>
            <a:r>
              <a:rPr b="1" lang="en" sz="2400">
                <a:solidFill>
                  <a:schemeClr val="lt1"/>
                </a:solidFill>
              </a:rPr>
              <a:t>le</a:t>
            </a:r>
            <a:r>
              <a:rPr b="1" lang="en" sz="2400">
                <a:solidFill>
                  <a:schemeClr val="lt1"/>
                </a:solidFill>
              </a:rPr>
              <a:t>y Food Bank 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Open &amp; Local 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Montana Ale Works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00" y="1266125"/>
            <a:ext cx="3801175" cy="38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0700" y="1266134"/>
            <a:ext cx="2850874" cy="38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 rotWithShape="1">
          <a:blip r:embed="rId5">
            <a:alphaModFix/>
          </a:blip>
          <a:srcRect b="9807" l="0" r="0" t="11352"/>
          <a:stretch/>
        </p:blipFill>
        <p:spPr>
          <a:xfrm>
            <a:off x="2074850" y="83450"/>
            <a:ext cx="4342799" cy="2564549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8" name="Google Shape;98;p19"/>
          <p:cNvSpPr txBox="1"/>
          <p:nvPr/>
        </p:nvSpPr>
        <p:spPr>
          <a:xfrm>
            <a:off x="3957800" y="2808675"/>
            <a:ext cx="210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Students in school two days per week.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2400"/>
            <a:ext cx="6678049" cy="12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" y="1312850"/>
            <a:ext cx="4517151" cy="367824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/>
        </p:nvSpPr>
        <p:spPr>
          <a:xfrm>
            <a:off x="5175475" y="1406250"/>
            <a:ext cx="37941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 local farm is donating carrots to the Gallatin Valley Food Bank, and the nonprofit that runs the food bank is looking for volunteers to help harvest the carrots.</a:t>
            </a:r>
            <a:endParaRPr>
              <a:solidFill>
                <a:srgbClr val="444444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44444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...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 rotWithShape="1">
          <a:blip r:embed="rId3">
            <a:alphaModFix/>
          </a:blip>
          <a:srcRect b="32960" l="3244" r="3253" t="2091"/>
          <a:stretch/>
        </p:blipFill>
        <p:spPr>
          <a:xfrm>
            <a:off x="57238" y="36075"/>
            <a:ext cx="4076949" cy="236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63" y="2381050"/>
            <a:ext cx="4051876" cy="27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5750" y="36075"/>
            <a:ext cx="5009826" cy="268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1900" y="2766625"/>
            <a:ext cx="3417950" cy="234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/>
        </p:nvSpPr>
        <p:spPr>
          <a:xfrm>
            <a:off x="4121650" y="2736425"/>
            <a:ext cx="2431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1925" lvl="0" marL="14287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❏"/>
            </a:pPr>
            <a:r>
              <a:rPr lang="en" sz="1200">
                <a:solidFill>
                  <a:schemeClr val="lt1"/>
                </a:solidFill>
              </a:rPr>
              <a:t>School groups</a:t>
            </a:r>
            <a:endParaRPr sz="1200">
              <a:solidFill>
                <a:schemeClr val="lt1"/>
              </a:solidFill>
            </a:endParaRPr>
          </a:p>
          <a:p>
            <a:pPr indent="-161925" lvl="0" marL="14287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❏"/>
            </a:pPr>
            <a:r>
              <a:rPr lang="en" sz="1200">
                <a:solidFill>
                  <a:schemeClr val="lt1"/>
                </a:solidFill>
              </a:rPr>
              <a:t>VISIONS Service Adventures</a:t>
            </a:r>
            <a:endParaRPr sz="1200">
              <a:solidFill>
                <a:schemeClr val="lt1"/>
              </a:solidFill>
            </a:endParaRPr>
          </a:p>
          <a:p>
            <a:pPr indent="-161925" lvl="0" marL="14287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❏"/>
            </a:pPr>
            <a:r>
              <a:rPr lang="en" sz="1200">
                <a:solidFill>
                  <a:schemeClr val="lt1"/>
                </a:solidFill>
              </a:rPr>
              <a:t>MSU Towne’s Harvest Garden</a:t>
            </a:r>
            <a:endParaRPr sz="1200">
              <a:solidFill>
                <a:schemeClr val="lt1"/>
              </a:solidFill>
            </a:endParaRPr>
          </a:p>
          <a:p>
            <a:pPr indent="-161925" lvl="0" marL="14287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❏"/>
            </a:pPr>
            <a:r>
              <a:rPr lang="en" sz="1200">
                <a:solidFill>
                  <a:schemeClr val="lt1"/>
                </a:solidFill>
              </a:rPr>
              <a:t>Montana Ale Works</a:t>
            </a:r>
            <a:endParaRPr sz="1200">
              <a:solidFill>
                <a:schemeClr val="lt1"/>
              </a:solidFill>
            </a:endParaRPr>
          </a:p>
          <a:p>
            <a:pPr indent="-161925" lvl="0" marL="14287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❏"/>
            </a:pPr>
            <a:r>
              <a:rPr lang="en" sz="1200">
                <a:solidFill>
                  <a:schemeClr val="lt1"/>
                </a:solidFill>
              </a:rPr>
              <a:t>Altitude Gallery</a:t>
            </a:r>
            <a:endParaRPr sz="1200">
              <a:solidFill>
                <a:schemeClr val="lt1"/>
              </a:solidFill>
            </a:endParaRPr>
          </a:p>
          <a:p>
            <a:pPr indent="-161925" lvl="0" marL="14287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❏"/>
            </a:pPr>
            <a:r>
              <a:rPr lang="en" sz="1200">
                <a:solidFill>
                  <a:schemeClr val="lt1"/>
                </a:solidFill>
              </a:rPr>
              <a:t>Individuals 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lt1"/>
                </a:solidFill>
              </a:rPr>
              <a:t>these p</a:t>
            </a:r>
            <a:r>
              <a:rPr i="1" lang="en" sz="1200">
                <a:solidFill>
                  <a:schemeClr val="lt1"/>
                </a:solidFill>
              </a:rPr>
              <a:t>hotos</a:t>
            </a:r>
            <a:r>
              <a:rPr i="1" lang="en" sz="1200">
                <a:solidFill>
                  <a:schemeClr val="lt1"/>
                </a:solidFill>
              </a:rPr>
              <a:t> </a:t>
            </a:r>
            <a:endParaRPr i="1"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lt1"/>
                </a:solidFill>
              </a:rPr>
              <a:t>NOT</a:t>
            </a:r>
            <a:r>
              <a:rPr b="1" i="1" lang="en" sz="1200">
                <a:solidFill>
                  <a:schemeClr val="lt1"/>
                </a:solidFill>
              </a:rPr>
              <a:t> for sharing/</a:t>
            </a:r>
            <a:endParaRPr b="1" i="1"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lt1"/>
                </a:solidFill>
              </a:rPr>
              <a:t>reproduction</a:t>
            </a:r>
            <a:r>
              <a:rPr i="1" lang="en" sz="1200">
                <a:solidFill>
                  <a:schemeClr val="lt1"/>
                </a:solidFill>
              </a:rPr>
              <a:t>: from </a:t>
            </a:r>
            <a:endParaRPr i="1"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lt1"/>
                </a:solidFill>
              </a:rPr>
              <a:t>Chronicle website</a:t>
            </a:r>
            <a:endParaRPr i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